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524" r:id="rId3"/>
    <p:sldId id="525" r:id="rId4"/>
    <p:sldId id="526" r:id="rId5"/>
    <p:sldId id="527" r:id="rId6"/>
    <p:sldId id="528" r:id="rId7"/>
    <p:sldId id="529" r:id="rId8"/>
    <p:sldId id="537" r:id="rId9"/>
    <p:sldId id="539" r:id="rId10"/>
    <p:sldId id="540" r:id="rId11"/>
    <p:sldId id="541" r:id="rId12"/>
    <p:sldId id="542" r:id="rId13"/>
    <p:sldId id="543" r:id="rId14"/>
    <p:sldId id="566" r:id="rId15"/>
    <p:sldId id="567" r:id="rId16"/>
    <p:sldId id="565" r:id="rId17"/>
    <p:sldId id="533" r:id="rId18"/>
    <p:sldId id="547" r:id="rId19"/>
    <p:sldId id="549" r:id="rId20"/>
    <p:sldId id="548" r:id="rId21"/>
    <p:sldId id="550" r:id="rId22"/>
    <p:sldId id="562" r:id="rId23"/>
    <p:sldId id="563" r:id="rId24"/>
    <p:sldId id="564" r:id="rId25"/>
    <p:sldId id="551" r:id="rId26"/>
    <p:sldId id="552" r:id="rId27"/>
    <p:sldId id="553" r:id="rId28"/>
    <p:sldId id="554" r:id="rId29"/>
    <p:sldId id="556" r:id="rId30"/>
    <p:sldId id="557" r:id="rId31"/>
    <p:sldId id="558" r:id="rId32"/>
    <p:sldId id="559" r:id="rId33"/>
    <p:sldId id="560" r:id="rId34"/>
    <p:sldId id="534" r:id="rId35"/>
    <p:sldId id="561" r:id="rId36"/>
  </p:sldIdLst>
  <p:sldSz cx="9144000" cy="6858000" type="screen4x3"/>
  <p:notesSz cx="7099300" cy="10223500"/>
  <p:embeddedFontLst>
    <p:embeddedFont>
      <p:font typeface="Calibri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FF"/>
    <a:srgbClr val="660033"/>
    <a:srgbClr val="008000"/>
    <a:srgbClr val="00002E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942" autoAdjust="0"/>
  </p:normalViewPr>
  <p:slideViewPr>
    <p:cSldViewPr>
      <p:cViewPr varScale="1">
        <p:scale>
          <a:sx n="79" d="100"/>
          <a:sy n="79" d="100"/>
        </p:scale>
        <p:origin x="-1488" y="-84"/>
      </p:cViewPr>
      <p:guideLst>
        <p:guide orient="horz" pos="2160"/>
        <p:guide pos="3334"/>
      </p:guideLst>
    </p:cSldViewPr>
  </p:slideViewPr>
  <p:outlineViewPr>
    <p:cViewPr>
      <p:scale>
        <a:sx n="33" d="100"/>
        <a:sy n="33" d="100"/>
      </p:scale>
      <p:origin x="0" y="27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21" y="-72"/>
      </p:cViewPr>
      <p:guideLst>
        <p:guide orient="horz" pos="3220"/>
        <p:guide pos="2236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29491B80-48EE-4D33-B0A9-ACA8AA3D5837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03096625-6623-43CC-9090-9D7DE17CB73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704987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8037385" y="6309320"/>
            <a:ext cx="110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ED7F6E2-011F-4AE0-A32D-AEA881CE8909}" type="slidenum">
              <a:rPr lang="en-US" sz="1800" smtClean="0">
                <a:latin typeface="Arial" pitchFamily="34" charset="0"/>
                <a:cs typeface="Arial" pitchFamily="34" charset="0"/>
              </a:rPr>
              <a:pPr/>
              <a:t>‹nr.›</a:t>
            </a:fld>
            <a:r>
              <a:rPr lang="en-US" sz="1800" dirty="0" smtClean="0">
                <a:latin typeface="Arial" pitchFamily="34" charset="0"/>
                <a:cs typeface="Arial" pitchFamily="34" charset="0"/>
              </a:rPr>
              <a:t>/35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76" name="Picture 52" descr="E:\Borders\BackgroundPortrait\ABST_4.WMF"/>
          <p:cNvPicPr>
            <a:picLocks noChangeAspect="1" noChangeArrowheads="1"/>
          </p:cNvPicPr>
          <p:nvPr/>
        </p:nvPicPr>
        <p:blipFill>
          <a:blip r:embed="rId11" cstate="print"/>
          <a:srcRect l="8156" t="8643" r="23343" b="2089"/>
          <a:stretch>
            <a:fillRect/>
          </a:stretch>
        </p:blipFill>
        <p:spPr bwMode="auto">
          <a:xfrm>
            <a:off x="-152400" y="0"/>
            <a:ext cx="1600200" cy="6858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19F353B-9E20-47CB-9705-3257134061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rgbClr val="00002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002E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2E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2E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6655" y="413665"/>
            <a:ext cx="7677345" cy="1600200"/>
          </a:xfrm>
        </p:spPr>
        <p:txBody>
          <a:bodyPr/>
          <a:lstStyle/>
          <a:p>
            <a:r>
              <a:rPr lang="en-US" sz="3600" b="1" dirty="0" smtClean="0"/>
              <a:t>Quantummechanica </a:t>
            </a:r>
            <a:r>
              <a:rPr lang="en-US" sz="3600" b="1" dirty="0" smtClean="0"/>
              <a:t>in de </a:t>
            </a:r>
            <a:r>
              <a:rPr lang="en-US" sz="3600" b="1" dirty="0" err="1" smtClean="0"/>
              <a:t>klas</a:t>
            </a:r>
            <a:endParaRPr lang="en-US" sz="48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4052" y="5094185"/>
            <a:ext cx="7677345" cy="1448780"/>
          </a:xfrm>
        </p:spPr>
        <p:txBody>
          <a:bodyPr/>
          <a:lstStyle/>
          <a:p>
            <a:r>
              <a:rPr lang="en-US" sz="2800" dirty="0" smtClean="0"/>
              <a:t>Marcel </a:t>
            </a:r>
            <a:r>
              <a:rPr lang="en-US" sz="2800" dirty="0" err="1" smtClean="0"/>
              <a:t>Vonk</a:t>
            </a:r>
            <a:endParaRPr lang="en-US" sz="1000" dirty="0"/>
          </a:p>
          <a:p>
            <a:r>
              <a:rPr lang="en-US" sz="2400" dirty="0" smtClean="0"/>
              <a:t>WND-</a:t>
            </a:r>
            <a:r>
              <a:rPr lang="en-US" sz="2400" dirty="0" err="1" smtClean="0"/>
              <a:t>conferentie</a:t>
            </a:r>
            <a:r>
              <a:rPr lang="en-US" sz="2400" dirty="0" smtClean="0"/>
              <a:t>, </a:t>
            </a:r>
            <a:r>
              <a:rPr lang="en-US" sz="2400" dirty="0" err="1" smtClean="0"/>
              <a:t>Noordwijkerhout</a:t>
            </a:r>
            <a:endParaRPr lang="en-US" sz="2400" dirty="0" smtClean="0"/>
          </a:p>
          <a:p>
            <a:r>
              <a:rPr lang="en-US" sz="2400" dirty="0" smtClean="0"/>
              <a:t>13 </a:t>
            </a:r>
            <a:r>
              <a:rPr lang="en-US" sz="2400" dirty="0" err="1" smtClean="0"/>
              <a:t>december</a:t>
            </a:r>
            <a:r>
              <a:rPr lang="en-US" sz="2400" dirty="0" smtClean="0"/>
              <a:t> 2014</a:t>
            </a:r>
            <a:endParaRPr lang="en-US" sz="3200" dirty="0"/>
          </a:p>
        </p:txBody>
      </p:sp>
      <p:pic>
        <p:nvPicPr>
          <p:cNvPr id="6" name="Afbeelding 5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1830" y="225887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pic>
        <p:nvPicPr>
          <p:cNvPr id="6" name="Afbeelding 5" descr="quantum.jpeg"/>
          <p:cNvPicPr>
            <a:picLocks noChangeAspect="1"/>
          </p:cNvPicPr>
          <p:nvPr/>
        </p:nvPicPr>
        <p:blipFill>
          <a:blip r:embed="rId3" cstate="print"/>
          <a:srcRect l="2400" r="2400"/>
          <a:stretch>
            <a:fillRect/>
          </a:stretch>
        </p:blipFill>
        <p:spPr>
          <a:xfrm>
            <a:off x="2411760" y="1964379"/>
            <a:ext cx="1859093" cy="1464621"/>
          </a:xfrm>
          <a:prstGeom prst="rect">
            <a:avLst/>
          </a:prstGeom>
        </p:spPr>
      </p:pic>
      <p:pic>
        <p:nvPicPr>
          <p:cNvPr id="7" name="Afbeelding 6" descr="quantu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6496" y="4464115"/>
            <a:ext cx="1809620" cy="146462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707015" y="2435079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ħ = 1,05 x 10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-34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kg m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707015" y="4934815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 = 3,00 x 10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m/s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(1) </a:t>
            </a:r>
            <a:r>
              <a:rPr lang="en-US" sz="2800" dirty="0" err="1" smtClean="0"/>
              <a:t>Benadruk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de </a:t>
            </a:r>
            <a:r>
              <a:rPr lang="en-US" sz="2800" dirty="0" err="1" smtClean="0"/>
              <a:t>resultaten</a:t>
            </a:r>
            <a:r>
              <a:rPr lang="en-US" sz="2800" dirty="0" smtClean="0"/>
              <a:t> </a:t>
            </a:r>
            <a:r>
              <a:rPr lang="en-US" sz="2800" dirty="0" err="1" smtClean="0"/>
              <a:t>vreemd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, leg </a:t>
            </a:r>
            <a:r>
              <a:rPr lang="en-US" sz="2800" dirty="0" err="1" smtClean="0"/>
              <a:t>uit</a:t>
            </a:r>
            <a:r>
              <a:rPr lang="en-US" sz="2800" dirty="0" smtClean="0"/>
              <a:t> hoe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komt</a:t>
            </a:r>
            <a:r>
              <a:rPr lang="en-US" sz="2800" dirty="0" smtClean="0"/>
              <a:t>, en </a:t>
            </a:r>
            <a:r>
              <a:rPr lang="en-US" sz="2800" dirty="0" err="1" smtClean="0"/>
              <a:t>wek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de </a:t>
            </a:r>
            <a:r>
              <a:rPr lang="en-US" sz="2800" dirty="0" err="1" smtClean="0"/>
              <a:t>indruk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alles</a:t>
            </a:r>
            <a:r>
              <a:rPr lang="en-US" sz="2800" dirty="0" smtClean="0"/>
              <a:t> </a:t>
            </a:r>
            <a:r>
              <a:rPr lang="en-US" sz="2800" dirty="0" err="1" smtClean="0"/>
              <a:t>uiteindelijk</a:t>
            </a:r>
            <a:r>
              <a:rPr lang="en-US" sz="2800" dirty="0" smtClean="0"/>
              <a:t> “</a:t>
            </a:r>
            <a:r>
              <a:rPr lang="en-US" sz="2800" dirty="0" err="1" smtClean="0"/>
              <a:t>logisch</a:t>
            </a:r>
            <a:r>
              <a:rPr lang="en-US" sz="2800" dirty="0" smtClean="0"/>
              <a:t>” </a:t>
            </a:r>
            <a:r>
              <a:rPr lang="en-US" sz="2800" dirty="0" err="1" smtClean="0"/>
              <a:t>wordt</a:t>
            </a:r>
            <a:r>
              <a:rPr lang="en-US" sz="2800" dirty="0" smtClean="0"/>
              <a:t>.</a:t>
            </a:r>
          </a:p>
        </p:txBody>
      </p:sp>
      <p:pic>
        <p:nvPicPr>
          <p:cNvPr id="6" name="Afbeelding 5" descr="sp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2696" y="4554125"/>
            <a:ext cx="3740057" cy="230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(2) </a:t>
            </a:r>
            <a:r>
              <a:rPr lang="en-US" sz="2800" dirty="0" err="1" smtClean="0"/>
              <a:t>Bespreek</a:t>
            </a:r>
            <a:r>
              <a:rPr lang="en-US" sz="2800" dirty="0" smtClean="0"/>
              <a:t> </a:t>
            </a:r>
            <a:r>
              <a:rPr lang="en-US" sz="2800" dirty="0" err="1" smtClean="0"/>
              <a:t>experimentele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resultaten</a:t>
            </a:r>
            <a:r>
              <a:rPr lang="en-US" sz="2800" dirty="0" smtClean="0"/>
              <a:t> die de </a:t>
            </a:r>
            <a:r>
              <a:rPr lang="en-US" sz="2800" dirty="0" err="1" smtClean="0"/>
              <a:t>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bevestigen</a:t>
            </a:r>
            <a:r>
              <a:rPr lang="en-US" sz="2800" dirty="0" smtClean="0"/>
              <a:t>, of die tot de </a:t>
            </a:r>
            <a:r>
              <a:rPr lang="en-US" sz="2800" dirty="0" err="1" smtClean="0"/>
              <a:t>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geleid</a:t>
            </a:r>
            <a:r>
              <a:rPr lang="en-US" sz="2800" dirty="0" smtClean="0"/>
              <a:t> </a:t>
            </a:r>
            <a:r>
              <a:rPr lang="en-US" sz="2800" dirty="0" err="1" smtClean="0"/>
              <a:t>hebben</a:t>
            </a:r>
            <a:r>
              <a:rPr lang="en-US" sz="2800" dirty="0" smtClean="0"/>
              <a:t>.</a:t>
            </a:r>
          </a:p>
        </p:txBody>
      </p:sp>
      <p:pic>
        <p:nvPicPr>
          <p:cNvPr id="7" name="Afbeelding 6" descr="dubbelespl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9861" y="4419110"/>
            <a:ext cx="4174139" cy="2438890"/>
          </a:xfrm>
          <a:prstGeom prst="rect">
            <a:avLst/>
          </a:prstGeom>
        </p:spPr>
      </p:pic>
      <p:pic>
        <p:nvPicPr>
          <p:cNvPr id="6" name="Afbeelding 5" descr="le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6655" y="4427730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(3) </a:t>
            </a:r>
            <a:r>
              <a:rPr lang="en-US" sz="2800" dirty="0" err="1" smtClean="0"/>
              <a:t>Gebruik</a:t>
            </a:r>
            <a:r>
              <a:rPr lang="en-US" sz="2800" dirty="0" smtClean="0"/>
              <a:t> </a:t>
            </a:r>
            <a:r>
              <a:rPr lang="en-US" sz="2800" dirty="0" err="1" smtClean="0"/>
              <a:t>audiovisuele</a:t>
            </a:r>
            <a:r>
              <a:rPr lang="en-US" sz="2800" dirty="0" smtClean="0"/>
              <a:t> </a:t>
            </a:r>
            <a:r>
              <a:rPr lang="en-US" sz="2800" dirty="0" err="1" smtClean="0"/>
              <a:t>middelen</a:t>
            </a:r>
            <a:r>
              <a:rPr lang="en-US" sz="2800" dirty="0" smtClean="0"/>
              <a:t> (</a:t>
            </a:r>
            <a:r>
              <a:rPr lang="en-US" sz="2800" dirty="0" err="1" smtClean="0"/>
              <a:t>filmpjes</a:t>
            </a:r>
            <a:r>
              <a:rPr lang="en-US" sz="2800" dirty="0" smtClean="0"/>
              <a:t>, </a:t>
            </a:r>
            <a:r>
              <a:rPr lang="en-US" sz="2800" dirty="0" err="1" smtClean="0"/>
              <a:t>simulaties</a:t>
            </a:r>
            <a:r>
              <a:rPr lang="en-US" sz="2800" dirty="0" smtClean="0"/>
              <a:t>, apps) </a:t>
            </a:r>
            <a:r>
              <a:rPr lang="en-US" sz="2800" dirty="0" err="1" smtClean="0"/>
              <a:t>om</a:t>
            </a:r>
            <a:r>
              <a:rPr lang="en-US" sz="2800" dirty="0" smtClean="0"/>
              <a:t> de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 </a:t>
            </a:r>
            <a:r>
              <a:rPr lang="en-US" sz="2800" dirty="0" err="1" smtClean="0"/>
              <a:t>enige</a:t>
            </a:r>
            <a:r>
              <a:rPr lang="en-US" sz="2800" dirty="0" smtClean="0"/>
              <a:t> </a:t>
            </a:r>
            <a:r>
              <a:rPr lang="en-US" sz="2800" dirty="0" err="1" smtClean="0"/>
              <a:t>intuïtie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geven</a:t>
            </a:r>
            <a:r>
              <a:rPr lang="en-US" sz="2800" dirty="0" smtClean="0"/>
              <a:t>.</a:t>
            </a:r>
          </a:p>
        </p:txBody>
      </p:sp>
      <p:pic>
        <p:nvPicPr>
          <p:cNvPr id="7" name="Afbeelding 6" descr="ballpotenti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3190" y="3969060"/>
            <a:ext cx="4659070" cy="2329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(3) </a:t>
            </a:r>
            <a:r>
              <a:rPr lang="en-US" sz="2800" dirty="0" err="1" smtClean="0"/>
              <a:t>Gebruik</a:t>
            </a:r>
            <a:r>
              <a:rPr lang="en-US" sz="2800" dirty="0" smtClean="0"/>
              <a:t> </a:t>
            </a:r>
            <a:r>
              <a:rPr lang="en-US" sz="2800" dirty="0" err="1" smtClean="0"/>
              <a:t>audiovisuele</a:t>
            </a:r>
            <a:r>
              <a:rPr lang="en-US" sz="2800" dirty="0" smtClean="0"/>
              <a:t> </a:t>
            </a:r>
            <a:r>
              <a:rPr lang="en-US" sz="2800" dirty="0" err="1" smtClean="0"/>
              <a:t>middelen</a:t>
            </a:r>
            <a:r>
              <a:rPr lang="en-US" sz="2800" dirty="0" smtClean="0"/>
              <a:t> (</a:t>
            </a:r>
            <a:r>
              <a:rPr lang="en-US" sz="2800" dirty="0" err="1" smtClean="0"/>
              <a:t>filmpjes</a:t>
            </a:r>
            <a:r>
              <a:rPr lang="en-US" sz="2800" dirty="0" smtClean="0"/>
              <a:t>, </a:t>
            </a:r>
            <a:r>
              <a:rPr lang="en-US" sz="2800" dirty="0" err="1" smtClean="0"/>
              <a:t>simulaties</a:t>
            </a:r>
            <a:r>
              <a:rPr lang="en-US" sz="2800" dirty="0" smtClean="0"/>
              <a:t>, apps) </a:t>
            </a:r>
            <a:r>
              <a:rPr lang="en-US" sz="2800" dirty="0" err="1" smtClean="0"/>
              <a:t>om</a:t>
            </a:r>
            <a:r>
              <a:rPr lang="en-US" sz="2800" dirty="0" smtClean="0"/>
              <a:t> de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 </a:t>
            </a:r>
            <a:r>
              <a:rPr lang="en-US" sz="2800" dirty="0" err="1" smtClean="0"/>
              <a:t>enige</a:t>
            </a:r>
            <a:r>
              <a:rPr lang="en-US" sz="2800" dirty="0" smtClean="0"/>
              <a:t> </a:t>
            </a:r>
            <a:r>
              <a:rPr lang="en-US" sz="2800" dirty="0" err="1" smtClean="0"/>
              <a:t>intuïtie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geven</a:t>
            </a:r>
            <a:r>
              <a:rPr lang="en-US" sz="2800" dirty="0" smtClean="0"/>
              <a:t>.</a:t>
            </a:r>
          </a:p>
        </p:txBody>
      </p:sp>
      <p:pic>
        <p:nvPicPr>
          <p:cNvPr id="5" name="Afbeelding 4" descr="quantumtunneling.jpg"/>
          <p:cNvPicPr>
            <a:picLocks noChangeAspect="1"/>
          </p:cNvPicPr>
          <p:nvPr/>
        </p:nvPicPr>
        <p:blipFill>
          <a:blip r:embed="rId3" cstate="print"/>
          <a:srcRect t="23433" r="50998" b="17985"/>
          <a:stretch>
            <a:fillRect/>
          </a:stretch>
        </p:blipFill>
        <p:spPr>
          <a:xfrm>
            <a:off x="2670461" y="4104075"/>
            <a:ext cx="5244528" cy="238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(3) </a:t>
            </a:r>
            <a:r>
              <a:rPr lang="en-US" sz="2800" dirty="0" err="1" smtClean="0"/>
              <a:t>Gebruik</a:t>
            </a:r>
            <a:r>
              <a:rPr lang="en-US" sz="2800" dirty="0" smtClean="0"/>
              <a:t> </a:t>
            </a:r>
            <a:r>
              <a:rPr lang="en-US" sz="2800" dirty="0" err="1" smtClean="0"/>
              <a:t>audiovisuele</a:t>
            </a:r>
            <a:r>
              <a:rPr lang="en-US" sz="2800" dirty="0" smtClean="0"/>
              <a:t> </a:t>
            </a:r>
            <a:r>
              <a:rPr lang="en-US" sz="2800" dirty="0" err="1" smtClean="0"/>
              <a:t>middelen</a:t>
            </a:r>
            <a:r>
              <a:rPr lang="en-US" sz="2800" dirty="0" smtClean="0"/>
              <a:t> (</a:t>
            </a:r>
            <a:r>
              <a:rPr lang="en-US" sz="2800" dirty="0" err="1" smtClean="0"/>
              <a:t>filmpjes</a:t>
            </a:r>
            <a:r>
              <a:rPr lang="en-US" sz="2800" dirty="0" smtClean="0"/>
              <a:t>, </a:t>
            </a:r>
            <a:r>
              <a:rPr lang="en-US" sz="2800" dirty="0" err="1" smtClean="0"/>
              <a:t>simulaties</a:t>
            </a:r>
            <a:r>
              <a:rPr lang="en-US" sz="2800" dirty="0" smtClean="0"/>
              <a:t>, apps) </a:t>
            </a:r>
            <a:r>
              <a:rPr lang="en-US" sz="2800" dirty="0" err="1" smtClean="0"/>
              <a:t>om</a:t>
            </a:r>
            <a:r>
              <a:rPr lang="en-US" sz="2800" dirty="0" smtClean="0"/>
              <a:t> de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 </a:t>
            </a:r>
            <a:r>
              <a:rPr lang="en-US" sz="2800" dirty="0" err="1" smtClean="0"/>
              <a:t>enige</a:t>
            </a:r>
            <a:r>
              <a:rPr lang="en-US" sz="2800" dirty="0" smtClean="0"/>
              <a:t> </a:t>
            </a:r>
            <a:r>
              <a:rPr lang="en-US" sz="2800" dirty="0" err="1" smtClean="0"/>
              <a:t>intuïtie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geven</a:t>
            </a:r>
            <a:r>
              <a:rPr lang="en-US" sz="2800" dirty="0" smtClean="0"/>
              <a:t>.</a:t>
            </a:r>
          </a:p>
        </p:txBody>
      </p:sp>
      <p:pic>
        <p:nvPicPr>
          <p:cNvPr id="6" name="Afbeelding 5" descr="ballpotentialsim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0032" y="4239090"/>
            <a:ext cx="3465385" cy="200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(3) </a:t>
            </a:r>
            <a:r>
              <a:rPr lang="en-US" sz="2800" dirty="0" err="1" smtClean="0"/>
              <a:t>Gebruik</a:t>
            </a:r>
            <a:r>
              <a:rPr lang="en-US" sz="2800" dirty="0" smtClean="0"/>
              <a:t> </a:t>
            </a:r>
            <a:r>
              <a:rPr lang="en-US" sz="2800" dirty="0" err="1" smtClean="0"/>
              <a:t>audiovisuele</a:t>
            </a:r>
            <a:r>
              <a:rPr lang="en-US" sz="2800" dirty="0" smtClean="0"/>
              <a:t> </a:t>
            </a:r>
            <a:r>
              <a:rPr lang="en-US" sz="2800" dirty="0" err="1" smtClean="0"/>
              <a:t>middelen</a:t>
            </a:r>
            <a:r>
              <a:rPr lang="en-US" sz="2800" dirty="0" smtClean="0"/>
              <a:t> (</a:t>
            </a:r>
            <a:r>
              <a:rPr lang="en-US" sz="2800" dirty="0" err="1" smtClean="0"/>
              <a:t>filmpjes</a:t>
            </a:r>
            <a:r>
              <a:rPr lang="en-US" sz="2800" dirty="0" smtClean="0"/>
              <a:t>, </a:t>
            </a:r>
            <a:r>
              <a:rPr lang="en-US" sz="2800" dirty="0" err="1" smtClean="0"/>
              <a:t>simulaties</a:t>
            </a:r>
            <a:r>
              <a:rPr lang="en-US" sz="2800" dirty="0" smtClean="0"/>
              <a:t>, apps) </a:t>
            </a:r>
            <a:r>
              <a:rPr lang="en-US" sz="2800" dirty="0" err="1" smtClean="0"/>
              <a:t>om</a:t>
            </a:r>
            <a:r>
              <a:rPr lang="en-US" sz="2800" dirty="0" smtClean="0"/>
              <a:t> de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 </a:t>
            </a:r>
            <a:r>
              <a:rPr lang="en-US" sz="2800" dirty="0" err="1" smtClean="0"/>
              <a:t>enige</a:t>
            </a:r>
            <a:r>
              <a:rPr lang="en-US" sz="2800" dirty="0" smtClean="0"/>
              <a:t> </a:t>
            </a:r>
            <a:r>
              <a:rPr lang="en-US" sz="2800" dirty="0" err="1" smtClean="0"/>
              <a:t>intuïtie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geven</a:t>
            </a:r>
            <a:r>
              <a:rPr lang="en-US" sz="2800" dirty="0" smtClean="0"/>
              <a:t>.</a:t>
            </a:r>
          </a:p>
        </p:txBody>
      </p:sp>
      <p:pic>
        <p:nvPicPr>
          <p:cNvPr id="6" name="Afbeelding 5" descr="tunnel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1070" y="4239090"/>
            <a:ext cx="4343310" cy="217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4052" y="4959170"/>
            <a:ext cx="7677345" cy="1295400"/>
          </a:xfrm>
        </p:spPr>
        <p:txBody>
          <a:bodyPr/>
          <a:lstStyle/>
          <a:p>
            <a:r>
              <a:rPr lang="en-US" sz="4000" b="1" dirty="0" smtClean="0"/>
              <a:t>2. </a:t>
            </a:r>
            <a:r>
              <a:rPr lang="en-US" sz="4000" b="1" dirty="0" err="1" smtClean="0"/>
              <a:t>Een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voorbeeld</a:t>
            </a:r>
            <a:r>
              <a:rPr lang="en-US" sz="4000" b="1" dirty="0" smtClean="0"/>
              <a:t>: quantummechanica en </a:t>
            </a:r>
            <a:r>
              <a:rPr lang="en-US" sz="4000" b="1" dirty="0" err="1" smtClean="0"/>
              <a:t>quantumcomputers</a:t>
            </a:r>
            <a:endParaRPr lang="en-US" sz="3600" b="1" dirty="0"/>
          </a:p>
        </p:txBody>
      </p:sp>
      <p:pic>
        <p:nvPicPr>
          <p:cNvPr id="5" name="Afbeelding 4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725" y="162880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Max Born (1924): </a:t>
            </a:r>
            <a:r>
              <a:rPr lang="en-US" sz="3200" dirty="0" err="1" smtClean="0"/>
              <a:t>quantumgolven</a:t>
            </a:r>
            <a:r>
              <a:rPr lang="en-US" sz="3200" dirty="0" smtClean="0"/>
              <a:t> </a:t>
            </a:r>
            <a:r>
              <a:rPr lang="en-US" sz="3200" dirty="0" err="1" smtClean="0"/>
              <a:t>moeten</a:t>
            </a:r>
            <a:r>
              <a:rPr lang="en-US" sz="3200" dirty="0" smtClean="0"/>
              <a:t> we </a:t>
            </a:r>
            <a:r>
              <a:rPr lang="en-US" sz="3200" dirty="0" err="1" smtClean="0"/>
              <a:t>zien</a:t>
            </a:r>
            <a:r>
              <a:rPr lang="en-US" sz="3200" dirty="0" smtClean="0"/>
              <a:t> </a:t>
            </a:r>
            <a:r>
              <a:rPr lang="en-US" sz="3200" dirty="0" err="1" smtClean="0"/>
              <a:t>als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kansverdelingen</a:t>
            </a:r>
            <a:r>
              <a:rPr lang="en-US" sz="3200" dirty="0" smtClean="0"/>
              <a:t>, die </a:t>
            </a:r>
            <a:r>
              <a:rPr lang="en-US" sz="3200" dirty="0" err="1" smtClean="0"/>
              <a:t>zeggen</a:t>
            </a:r>
            <a:r>
              <a:rPr lang="en-US" sz="3200" dirty="0" smtClean="0"/>
              <a:t> hoe </a:t>
            </a:r>
            <a:r>
              <a:rPr lang="en-US" sz="3200" dirty="0" err="1" smtClean="0"/>
              <a:t>groot</a:t>
            </a:r>
            <a:r>
              <a:rPr lang="en-US" sz="3200" dirty="0" smtClean="0"/>
              <a:t> de </a:t>
            </a:r>
            <a:r>
              <a:rPr lang="en-US" sz="3200" dirty="0" err="1" smtClean="0"/>
              <a:t>kans</a:t>
            </a:r>
            <a:r>
              <a:rPr lang="en-US" sz="3200" dirty="0" smtClean="0"/>
              <a:t> is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</a:t>
            </a:r>
            <a:r>
              <a:rPr lang="en-US" sz="3200" dirty="0" err="1" smtClean="0"/>
              <a:t>ergens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vinden</a:t>
            </a:r>
            <a:r>
              <a:rPr lang="en-US" sz="3200" dirty="0" smtClean="0"/>
              <a:t>.</a:t>
            </a:r>
          </a:p>
        </p:txBody>
      </p:sp>
      <p:pic>
        <p:nvPicPr>
          <p:cNvPr id="26" name="Afbeelding 25" descr="gaussi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6865" y="3969060"/>
            <a:ext cx="3780420" cy="189021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1916705" y="4036568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kleine kans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6192180" y="4036568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grote kans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Rechte verbindingslijn met pijl 29"/>
          <p:cNvCxnSpPr>
            <a:stCxn id="27" idx="2"/>
          </p:cNvCxnSpPr>
          <p:nvPr/>
        </p:nvCxnSpPr>
        <p:spPr>
          <a:xfrm>
            <a:off x="3034159" y="4621343"/>
            <a:ext cx="682746" cy="967897"/>
          </a:xfrm>
          <a:prstGeom prst="straightConnector1">
            <a:avLst/>
          </a:prstGeom>
          <a:ln w="635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 flipH="1">
            <a:off x="5247075" y="4374105"/>
            <a:ext cx="900100" cy="1260140"/>
          </a:xfrm>
          <a:prstGeom prst="straightConnector1">
            <a:avLst/>
          </a:prstGeom>
          <a:ln w="635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Meestal</a:t>
            </a:r>
            <a:r>
              <a:rPr lang="en-US" sz="3200" dirty="0" smtClean="0"/>
              <a:t> </a:t>
            </a:r>
            <a:r>
              <a:rPr lang="en-US" sz="3200" dirty="0" err="1" smtClean="0"/>
              <a:t>zeggen</a:t>
            </a:r>
            <a:r>
              <a:rPr lang="en-US" sz="3200" dirty="0" smtClean="0"/>
              <a:t> </a:t>
            </a:r>
            <a:r>
              <a:rPr lang="en-US" sz="3200" dirty="0" err="1" smtClean="0"/>
              <a:t>kansverdelingen</a:t>
            </a:r>
            <a:r>
              <a:rPr lang="en-US" sz="3200" dirty="0" smtClean="0"/>
              <a:t> </a:t>
            </a:r>
            <a:r>
              <a:rPr lang="en-US" sz="3200" dirty="0" err="1" smtClean="0"/>
              <a:t>iets</a:t>
            </a:r>
            <a:r>
              <a:rPr lang="en-US" sz="3200" dirty="0" smtClean="0"/>
              <a:t> over </a:t>
            </a:r>
            <a:r>
              <a:rPr lang="en-US" sz="3200" dirty="0" err="1" smtClean="0"/>
              <a:t>onze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onwetendheid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Voor</a:t>
            </a:r>
            <a:r>
              <a:rPr lang="en-US" sz="3200" dirty="0" smtClean="0"/>
              <a:t> quantummechanische </a:t>
            </a:r>
            <a:r>
              <a:rPr lang="en-US" sz="3200" dirty="0" err="1" smtClean="0"/>
              <a:t>golven</a:t>
            </a:r>
            <a:r>
              <a:rPr lang="en-US" sz="3200" dirty="0" smtClean="0"/>
              <a:t> is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niet</a:t>
            </a:r>
            <a:r>
              <a:rPr lang="en-US" sz="3200" dirty="0" smtClean="0"/>
              <a:t> het </a:t>
            </a:r>
            <a:r>
              <a:rPr lang="en-US" sz="3200" dirty="0" err="1" smtClean="0"/>
              <a:t>geval</a:t>
            </a:r>
            <a:r>
              <a:rPr lang="en-US" sz="3200" dirty="0" smtClean="0"/>
              <a:t>!</a:t>
            </a:r>
          </a:p>
        </p:txBody>
      </p:sp>
      <p:pic>
        <p:nvPicPr>
          <p:cNvPr id="19" name="Afbeelding 18" descr="d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915" y="3383995"/>
            <a:ext cx="2810205" cy="175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Vanaf</a:t>
            </a:r>
            <a:r>
              <a:rPr lang="en-US" sz="2800" dirty="0" smtClean="0"/>
              <a:t> 2016 in het VWO-</a:t>
            </a:r>
            <a:r>
              <a:rPr lang="en-US" sz="2800" dirty="0" err="1" smtClean="0"/>
              <a:t>eindexamen</a:t>
            </a:r>
            <a:r>
              <a:rPr lang="en-US" sz="2800" dirty="0" smtClean="0"/>
              <a:t>-</a:t>
            </a:r>
            <a:r>
              <a:rPr lang="en-US" sz="2800" dirty="0" err="1" smtClean="0"/>
              <a:t>programma</a:t>
            </a:r>
            <a:r>
              <a:rPr lang="en-US" sz="2800" dirty="0" smtClean="0"/>
              <a:t>:</a:t>
            </a:r>
          </a:p>
        </p:txBody>
      </p:sp>
      <p:pic>
        <p:nvPicPr>
          <p:cNvPr id="4" name="Afbeelding 3" descr="tijdsdilatat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145" y="2843935"/>
            <a:ext cx="2647950" cy="2143125"/>
          </a:xfrm>
          <a:prstGeom prst="rect">
            <a:avLst/>
          </a:prstGeom>
        </p:spPr>
      </p:pic>
      <p:pic>
        <p:nvPicPr>
          <p:cNvPr id="5" name="Afbeelding 4" descr="quantum.jpeg"/>
          <p:cNvPicPr>
            <a:picLocks noChangeAspect="1"/>
          </p:cNvPicPr>
          <p:nvPr/>
        </p:nvPicPr>
        <p:blipFill>
          <a:blip r:embed="rId4" cstate="print"/>
          <a:srcRect l="2400" r="2400"/>
          <a:stretch>
            <a:fillRect/>
          </a:stretch>
        </p:blipFill>
        <p:spPr>
          <a:xfrm>
            <a:off x="2051720" y="2843935"/>
            <a:ext cx="2715988" cy="213969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638834" y="5319210"/>
            <a:ext cx="3124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Relativiteitstheorie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keuze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07165" y="5317496"/>
            <a:ext cx="3405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Quantummechanica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verplicht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blijkt</a:t>
            </a:r>
            <a:r>
              <a:rPr lang="en-US" sz="3200" dirty="0" smtClean="0"/>
              <a:t> </a:t>
            </a:r>
            <a:r>
              <a:rPr lang="en-US" sz="3200" dirty="0" err="1" smtClean="0"/>
              <a:t>bijvoorbeeld</a:t>
            </a:r>
            <a:r>
              <a:rPr lang="en-US" sz="3200" dirty="0" smtClean="0"/>
              <a:t> </a:t>
            </a:r>
            <a:r>
              <a:rPr lang="en-US" sz="3200" dirty="0" err="1" smtClean="0"/>
              <a:t>uit</a:t>
            </a:r>
            <a:r>
              <a:rPr lang="en-US" sz="3200" dirty="0" smtClean="0"/>
              <a:t> het </a:t>
            </a:r>
            <a:r>
              <a:rPr lang="en-US" sz="3200" dirty="0" err="1" smtClean="0"/>
              <a:t>tweespletenexperiment</a:t>
            </a:r>
            <a:r>
              <a:rPr lang="en-US" sz="3200" dirty="0" smtClean="0"/>
              <a:t>.</a:t>
            </a:r>
          </a:p>
        </p:txBody>
      </p:sp>
      <p:pic>
        <p:nvPicPr>
          <p:cNvPr id="5" name="Afbeelding 4" descr="afbeelding 02_004 (s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725" y="3078950"/>
            <a:ext cx="2071677" cy="2500300"/>
          </a:xfrm>
          <a:prstGeom prst="rect">
            <a:avLst/>
          </a:prstGeom>
        </p:spPr>
      </p:pic>
      <p:pic>
        <p:nvPicPr>
          <p:cNvPr id="6" name="Afbeelding 5" descr="doublesli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2050" y="3068960"/>
            <a:ext cx="3432290" cy="252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Hoe </a:t>
            </a:r>
            <a:r>
              <a:rPr lang="en-US" sz="3200" dirty="0" err="1" smtClean="0"/>
              <a:t>laten</a:t>
            </a:r>
            <a:r>
              <a:rPr lang="en-US" sz="3200" dirty="0" smtClean="0"/>
              <a:t> we de </a:t>
            </a:r>
            <a:r>
              <a:rPr lang="en-US" sz="3200" dirty="0" err="1" smtClean="0"/>
              <a:t>leerling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</a:t>
            </a:r>
            <a:r>
              <a:rPr lang="en-US" sz="3200" dirty="0" err="1" smtClean="0"/>
              <a:t>deze</a:t>
            </a:r>
            <a:r>
              <a:rPr lang="en-US" sz="3200" dirty="0" smtClean="0"/>
              <a:t> </a:t>
            </a:r>
            <a:r>
              <a:rPr lang="en-US" sz="3200" dirty="0" err="1" smtClean="0"/>
              <a:t>fundamentele</a:t>
            </a:r>
            <a:r>
              <a:rPr lang="en-US" sz="3200" dirty="0" smtClean="0"/>
              <a:t> </a:t>
            </a:r>
            <a:r>
              <a:rPr lang="en-US" sz="3200" dirty="0" err="1" smtClean="0"/>
              <a:t>onbepaaldheid</a:t>
            </a:r>
            <a:r>
              <a:rPr lang="en-US" sz="3200" dirty="0" smtClean="0"/>
              <a:t> </a:t>
            </a:r>
            <a:r>
              <a:rPr lang="en-US" sz="3200" dirty="0" err="1" smtClean="0"/>
              <a:t>wennen</a:t>
            </a:r>
            <a:r>
              <a:rPr lang="en-US" sz="3200" dirty="0" smtClean="0"/>
              <a:t>?</a:t>
            </a:r>
          </a:p>
        </p:txBody>
      </p:sp>
      <p:pic>
        <p:nvPicPr>
          <p:cNvPr id="7" name="Afbeelding 6" descr="pull-donkey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688" y="3699030"/>
            <a:ext cx="4728073" cy="261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In het </a:t>
            </a:r>
            <a:r>
              <a:rPr lang="en-US" sz="3200" dirty="0" err="1" smtClean="0"/>
              <a:t>lesmateriaal</a:t>
            </a:r>
            <a:r>
              <a:rPr lang="en-US" sz="3200" dirty="0" smtClean="0"/>
              <a:t> </a:t>
            </a:r>
            <a:r>
              <a:rPr lang="en-US" sz="3200" dirty="0" err="1" smtClean="0"/>
              <a:t>doen</a:t>
            </a:r>
            <a:r>
              <a:rPr lang="en-US" sz="3200" dirty="0" smtClean="0"/>
              <a:t> we </a:t>
            </a:r>
            <a:r>
              <a:rPr lang="en-US" sz="3200" dirty="0" err="1" smtClean="0"/>
              <a:t>dit</a:t>
            </a:r>
            <a:r>
              <a:rPr lang="en-US" sz="3200" dirty="0" smtClean="0"/>
              <a:t> met </a:t>
            </a:r>
            <a:r>
              <a:rPr lang="en-US" sz="3200" dirty="0" err="1" smtClean="0"/>
              <a:t>behulp</a:t>
            </a:r>
            <a:r>
              <a:rPr lang="en-US" sz="3200" dirty="0" smtClean="0"/>
              <a:t> van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practische</a:t>
            </a:r>
            <a:r>
              <a:rPr lang="en-US" sz="3200" dirty="0" smtClean="0"/>
              <a:t> </a:t>
            </a:r>
            <a:r>
              <a:rPr lang="en-US" sz="3200" dirty="0" err="1" smtClean="0"/>
              <a:t>opgave</a:t>
            </a:r>
            <a:r>
              <a:rPr lang="en-US" sz="3200" dirty="0" smtClean="0"/>
              <a:t> over </a:t>
            </a:r>
            <a:r>
              <a:rPr lang="en-US" sz="3200" dirty="0" err="1" smtClean="0"/>
              <a:t>quantumcomputers</a:t>
            </a:r>
            <a:r>
              <a:rPr lang="en-US" sz="3200" dirty="0" smtClean="0"/>
              <a:t>.</a:t>
            </a:r>
          </a:p>
        </p:txBody>
      </p:sp>
      <p:pic>
        <p:nvPicPr>
          <p:cNvPr id="5" name="Afbeelding 4" descr="quantum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2082" y="3429000"/>
            <a:ext cx="3941285" cy="271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457200" indent="-457200"/>
            <a:r>
              <a:rPr lang="en-US" sz="3200" dirty="0" err="1" smtClean="0"/>
              <a:t>Deeltjes</a:t>
            </a:r>
            <a:r>
              <a:rPr lang="en-US" sz="3200" dirty="0" smtClean="0"/>
              <a:t>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in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superpositie</a:t>
            </a:r>
            <a:r>
              <a:rPr lang="en-US" sz="3200" dirty="0" smtClean="0"/>
              <a:t> van </a:t>
            </a:r>
            <a:r>
              <a:rPr lang="en-US" sz="3200" dirty="0" err="1" smtClean="0"/>
              <a:t>toestanden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.</a:t>
            </a:r>
          </a:p>
          <a:p>
            <a:pPr marL="457200" indent="-457200"/>
            <a:r>
              <a:rPr lang="en-US" sz="3200" dirty="0" err="1" smtClean="0"/>
              <a:t>Daardoor</a:t>
            </a:r>
            <a:r>
              <a:rPr lang="en-US" sz="3200" dirty="0" smtClean="0"/>
              <a:t> </a:t>
            </a:r>
            <a:r>
              <a:rPr lang="en-US" sz="3200" dirty="0" err="1" smtClean="0"/>
              <a:t>kan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quantumcom-puter</a:t>
            </a:r>
            <a:r>
              <a:rPr lang="en-US" sz="3200" dirty="0" smtClean="0"/>
              <a:t> </a:t>
            </a:r>
            <a:r>
              <a:rPr lang="en-US" sz="3200" dirty="0" err="1" smtClean="0"/>
              <a:t>vele</a:t>
            </a:r>
            <a:r>
              <a:rPr lang="en-US" sz="3200" dirty="0" smtClean="0"/>
              <a:t> </a:t>
            </a:r>
            <a:r>
              <a:rPr lang="en-US" sz="3200" dirty="0" err="1" smtClean="0"/>
              <a:t>berekeningen</a:t>
            </a:r>
            <a:r>
              <a:rPr lang="en-US" sz="3200" dirty="0" smtClean="0"/>
              <a:t> </a:t>
            </a:r>
            <a:r>
              <a:rPr lang="en-US" sz="3200" dirty="0" err="1" smtClean="0"/>
              <a:t>tegelijk</a:t>
            </a:r>
            <a:r>
              <a:rPr lang="en-US" sz="3200" dirty="0" smtClean="0"/>
              <a:t> </a:t>
            </a:r>
            <a:r>
              <a:rPr lang="en-US" sz="3200" dirty="0" err="1" smtClean="0"/>
              <a:t>uitvoeren</a:t>
            </a:r>
            <a:r>
              <a:rPr lang="en-US" sz="3200" dirty="0" smtClean="0"/>
              <a:t>.</a:t>
            </a:r>
          </a:p>
          <a:p>
            <a:pPr marL="457200" indent="-457200"/>
            <a:r>
              <a:rPr lang="en-US" sz="3200" dirty="0" err="1" smtClean="0"/>
              <a:t>Toepassing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err="1" smtClean="0"/>
              <a:t>cryptografie</a:t>
            </a:r>
            <a:r>
              <a:rPr lang="en-US" sz="3200" dirty="0" smtClean="0"/>
              <a:t>.</a:t>
            </a:r>
          </a:p>
          <a:p>
            <a:pPr marL="457200" indent="-457200"/>
            <a:r>
              <a:rPr lang="en-US" sz="3200" dirty="0" err="1" smtClean="0"/>
              <a:t>Nog</a:t>
            </a:r>
            <a:r>
              <a:rPr lang="en-US" sz="3200" dirty="0" smtClean="0"/>
              <a:t> </a:t>
            </a:r>
            <a:r>
              <a:rPr lang="en-US" sz="3200" dirty="0" err="1" smtClean="0"/>
              <a:t>volop</a:t>
            </a:r>
            <a:r>
              <a:rPr lang="en-US" sz="3200" dirty="0" smtClean="0"/>
              <a:t> in </a:t>
            </a:r>
            <a:br>
              <a:rPr lang="en-US" sz="3200" dirty="0" smtClean="0"/>
            </a:br>
            <a:r>
              <a:rPr lang="en-US" sz="3200" dirty="0" err="1" smtClean="0"/>
              <a:t>ontwikkeling</a:t>
            </a:r>
            <a:r>
              <a:rPr lang="en-US" sz="3200" dirty="0" smtClean="0"/>
              <a:t>!</a:t>
            </a:r>
          </a:p>
          <a:p>
            <a:pPr marL="457200" indent="-457200"/>
            <a:endParaRPr lang="en-US" sz="3200" dirty="0" smtClean="0"/>
          </a:p>
        </p:txBody>
      </p:sp>
      <p:pic>
        <p:nvPicPr>
          <p:cNvPr id="6" name="Afbeelding 5" descr="schrodingers-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725" y="4477211"/>
            <a:ext cx="3851275" cy="2380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belangrijk</a:t>
            </a:r>
            <a:r>
              <a:rPr lang="en-US" sz="3200" dirty="0" smtClean="0"/>
              <a:t> </a:t>
            </a:r>
            <a:r>
              <a:rPr lang="en-US" sz="3200" dirty="0" err="1" smtClean="0"/>
              <a:t>gevolg</a:t>
            </a:r>
            <a:r>
              <a:rPr lang="en-US" sz="3200" dirty="0" smtClean="0"/>
              <a:t> van </a:t>
            </a:r>
            <a:r>
              <a:rPr lang="en-US" sz="3200" dirty="0" err="1" smtClean="0"/>
              <a:t>onzekerheid</a:t>
            </a:r>
            <a:r>
              <a:rPr lang="en-US" sz="3200" dirty="0" smtClean="0"/>
              <a:t> en </a:t>
            </a:r>
            <a:r>
              <a:rPr lang="en-US" sz="3200" dirty="0" err="1" smtClean="0"/>
              <a:t>superposities</a:t>
            </a:r>
            <a:r>
              <a:rPr lang="en-US" sz="3200" dirty="0" smtClean="0"/>
              <a:t> is </a:t>
            </a:r>
            <a:r>
              <a:rPr lang="en-US" sz="3200" dirty="0" err="1" smtClean="0">
                <a:solidFill>
                  <a:srgbClr val="C00000"/>
                </a:solidFill>
              </a:rPr>
              <a:t>verstrengeling</a:t>
            </a:r>
            <a:r>
              <a:rPr lang="en-US" sz="3200" dirty="0" smtClean="0"/>
              <a:t>. </a:t>
            </a:r>
            <a:r>
              <a:rPr lang="en-US" sz="3200" dirty="0" err="1" smtClean="0"/>
              <a:t>Ook</a:t>
            </a:r>
            <a:r>
              <a:rPr lang="en-US" sz="3200" dirty="0" smtClean="0"/>
              <a:t> </a:t>
            </a:r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speelt</a:t>
            </a:r>
            <a:r>
              <a:rPr lang="en-US" sz="3200" dirty="0" smtClean="0"/>
              <a:t> in </a:t>
            </a:r>
            <a:r>
              <a:rPr lang="en-US" sz="3200" dirty="0" err="1" smtClean="0"/>
              <a:t>quantumcomputers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cruciale</a:t>
            </a:r>
            <a:r>
              <a:rPr lang="en-US" sz="3200" dirty="0" smtClean="0"/>
              <a:t> </a:t>
            </a:r>
            <a:r>
              <a:rPr lang="en-US" sz="3200" dirty="0" err="1" smtClean="0"/>
              <a:t>rol</a:t>
            </a:r>
            <a:r>
              <a:rPr lang="en-US" sz="3200" dirty="0" smtClean="0"/>
              <a:t>.</a:t>
            </a:r>
          </a:p>
        </p:txBody>
      </p:sp>
      <p:pic>
        <p:nvPicPr>
          <p:cNvPr id="5" name="Afbeelding 4" descr="verstrengel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4987" y="3969060"/>
            <a:ext cx="4275475" cy="262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Laten we een deeltje bekijken dat maar in twee toestanden kan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2816805" y="5611743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“spin up”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517105" y="5611743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“spin down”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De “golffunctie” voor zo’n deeltje bestaat dus maar uit twee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2185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30%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9218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70%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De “golffunctie” voor zo’n deeltje bestaat dus maar uit twee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2185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83%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9218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17%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De “golffunctie” voor zo’n deeltje bestaat dus maar uit twee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2185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9218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Nu bekijken we een </a:t>
            </a:r>
            <a:r>
              <a:rPr lang="nl-NL" sz="3200" dirty="0" smtClean="0">
                <a:solidFill>
                  <a:srgbClr val="C00000"/>
                </a:solidFill>
              </a:rPr>
              <a:t>paar</a:t>
            </a:r>
            <a:r>
              <a:rPr lang="nl-NL" sz="3200" dirty="0" smtClean="0"/>
              <a:t> van deze deeltjes. De “golffunctie” bestaat dan dus uit vier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13%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35%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28%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24%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Leerlingen</a:t>
            </a:r>
            <a:r>
              <a:rPr lang="en-US" sz="2800" dirty="0" smtClean="0"/>
              <a:t> (en </a:t>
            </a:r>
            <a:r>
              <a:rPr lang="en-US" sz="2800" dirty="0" err="1" smtClean="0"/>
              <a:t>docenten</a:t>
            </a:r>
            <a:r>
              <a:rPr lang="en-US" sz="2800" dirty="0" smtClean="0"/>
              <a:t>) </a:t>
            </a:r>
            <a:r>
              <a:rPr lang="en-US" sz="2800" dirty="0" err="1" smtClean="0"/>
              <a:t>vinden</a:t>
            </a:r>
            <a:r>
              <a:rPr lang="en-US" sz="2800" dirty="0" smtClean="0"/>
              <a:t>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onderwerpen</a:t>
            </a:r>
            <a:r>
              <a:rPr lang="en-US" sz="2800" dirty="0" smtClean="0"/>
              <a:t> heel </a:t>
            </a:r>
            <a:r>
              <a:rPr lang="en-US" sz="2800" dirty="0" err="1" smtClean="0">
                <a:solidFill>
                  <a:schemeClr val="tx1"/>
                </a:solidFill>
              </a:rPr>
              <a:t>leuk</a:t>
            </a:r>
            <a:r>
              <a:rPr lang="en-US" sz="2800" dirty="0" smtClean="0"/>
              <a:t>, </a:t>
            </a:r>
            <a:r>
              <a:rPr lang="en-US" sz="2800" dirty="0" err="1" smtClean="0"/>
              <a:t>maar</a:t>
            </a:r>
            <a:r>
              <a:rPr lang="en-US" sz="2800" dirty="0" smtClean="0"/>
              <a:t> </a:t>
            </a:r>
            <a:r>
              <a:rPr lang="en-US" sz="2800" dirty="0" err="1" smtClean="0"/>
              <a:t>ze</a:t>
            </a:r>
            <a:r>
              <a:rPr lang="en-US" sz="2800" dirty="0" smtClean="0"/>
              <a:t> </a:t>
            </a:r>
            <a:r>
              <a:rPr lang="en-US" sz="2800" dirty="0" err="1" smtClean="0"/>
              <a:t>roepen</a:t>
            </a:r>
            <a:r>
              <a:rPr lang="en-US" sz="2800" dirty="0" smtClean="0"/>
              <a:t> 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veel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verwarring</a:t>
            </a:r>
            <a:r>
              <a:rPr lang="en-US" sz="2800" dirty="0" smtClean="0"/>
              <a:t> op.</a:t>
            </a:r>
          </a:p>
        </p:txBody>
      </p:sp>
      <p:pic>
        <p:nvPicPr>
          <p:cNvPr id="8" name="Afbeelding 7" descr="confused_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6695" y="3429000"/>
            <a:ext cx="2485651" cy="265529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977045" y="3248980"/>
            <a:ext cx="3555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Quantummechanica 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relativiteitstheorie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zijn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moeilijk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wel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recht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tegen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onze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fysische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intuïtie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Als de deeltjes </a:t>
            </a:r>
            <a:r>
              <a:rPr lang="nl-NL" sz="3200" dirty="0" smtClean="0">
                <a:solidFill>
                  <a:srgbClr val="C00000"/>
                </a:solidFill>
              </a:rPr>
              <a:t>samen</a:t>
            </a:r>
            <a:r>
              <a:rPr lang="nl-NL" sz="3200" dirty="0" smtClean="0"/>
              <a:t> ontstaan, kan de totale spin alleen nul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27%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73%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Als de deeltjes </a:t>
            </a:r>
            <a:r>
              <a:rPr lang="nl-NL" sz="3200" dirty="0" smtClean="0">
                <a:solidFill>
                  <a:srgbClr val="C00000"/>
                </a:solidFill>
              </a:rPr>
              <a:t>samen</a:t>
            </a:r>
            <a:r>
              <a:rPr lang="nl-NL" sz="3200" dirty="0" smtClean="0"/>
              <a:t> ontstaan, kan de totale spin alleen nul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27%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73%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Als de deeltjes </a:t>
            </a:r>
            <a:r>
              <a:rPr lang="nl-NL" sz="3200" dirty="0" smtClean="0">
                <a:solidFill>
                  <a:srgbClr val="C00000"/>
                </a:solidFill>
              </a:rPr>
              <a:t>samen</a:t>
            </a:r>
            <a:r>
              <a:rPr lang="nl-NL" sz="3200" dirty="0" smtClean="0"/>
              <a:t> ontstaan, kan de totale spin alleen nul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De </a:t>
            </a:r>
            <a:r>
              <a:rPr lang="en-US" sz="3200" dirty="0" err="1" smtClean="0"/>
              <a:t>toestand</a:t>
            </a:r>
            <a:r>
              <a:rPr lang="en-US" sz="3200" dirty="0" smtClean="0"/>
              <a:t> van </a:t>
            </a:r>
            <a:r>
              <a:rPr lang="en-US" sz="3200" dirty="0" err="1" smtClean="0"/>
              <a:t>één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is </a:t>
            </a:r>
            <a:r>
              <a:rPr lang="en-US" sz="3200" dirty="0" err="1" smtClean="0"/>
              <a:t>dus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onbepaald</a:t>
            </a:r>
            <a:r>
              <a:rPr lang="en-US" sz="3200" dirty="0" smtClean="0"/>
              <a:t>; we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</a:t>
            </a:r>
            <a:r>
              <a:rPr lang="en-US" sz="3200" dirty="0" err="1" smtClean="0"/>
              <a:t>elke</a:t>
            </a:r>
            <a:r>
              <a:rPr lang="en-US" sz="3200" dirty="0" smtClean="0"/>
              <a:t> </a:t>
            </a:r>
            <a:r>
              <a:rPr lang="en-US" sz="3200" dirty="0" err="1" smtClean="0"/>
              <a:t>uitkomst</a:t>
            </a:r>
            <a:r>
              <a:rPr lang="en-US" sz="3200" dirty="0" smtClean="0"/>
              <a:t> </a:t>
            </a:r>
            <a:r>
              <a:rPr lang="en-US" sz="3200" dirty="0" err="1" smtClean="0"/>
              <a:t>vinden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dirty="0" err="1" smtClean="0"/>
              <a:t>Maar</a:t>
            </a:r>
            <a:r>
              <a:rPr lang="en-US" sz="3200" dirty="0" smtClean="0"/>
              <a:t> </a:t>
            </a:r>
            <a:r>
              <a:rPr lang="en-US" sz="3200" dirty="0" err="1" smtClean="0"/>
              <a:t>zodra</a:t>
            </a:r>
            <a:r>
              <a:rPr lang="en-US" sz="3200" dirty="0" smtClean="0"/>
              <a:t> we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dirty="0" err="1" smtClean="0"/>
              <a:t>gedaan</a:t>
            </a:r>
            <a:r>
              <a:rPr lang="en-US" sz="3200" dirty="0" smtClean="0"/>
              <a:t> </a:t>
            </a:r>
            <a:r>
              <a:rPr lang="en-US" sz="3200" dirty="0" err="1" smtClean="0"/>
              <a:t>hebben</a:t>
            </a:r>
            <a:r>
              <a:rPr lang="en-US" sz="3200" dirty="0" smtClean="0"/>
              <a:t> is de </a:t>
            </a:r>
            <a:r>
              <a:rPr lang="en-US" sz="3200" dirty="0" err="1" smtClean="0"/>
              <a:t>toestand</a:t>
            </a:r>
            <a:r>
              <a:rPr lang="en-US" sz="3200" dirty="0" smtClean="0"/>
              <a:t> van het </a:t>
            </a:r>
            <a:r>
              <a:rPr lang="en-US" sz="3200" dirty="0" err="1" smtClean="0"/>
              <a:t>andere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</a:t>
            </a:r>
            <a:r>
              <a:rPr lang="en-US" sz="3200" dirty="0" err="1" smtClean="0"/>
              <a:t>volledig</a:t>
            </a:r>
            <a:r>
              <a:rPr lang="en-US" sz="3200" dirty="0" smtClean="0"/>
              <a:t> </a:t>
            </a:r>
            <a:r>
              <a:rPr lang="en-US" sz="3200" dirty="0" err="1" smtClean="0"/>
              <a:t>bepaald</a:t>
            </a:r>
            <a:r>
              <a:rPr lang="en-US" sz="3200" dirty="0" smtClean="0"/>
              <a:t>!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 algn="r">
              <a:buNone/>
            </a:pPr>
            <a:r>
              <a:rPr lang="en-US" sz="3200" b="1" dirty="0" smtClean="0"/>
              <a:t>“</a:t>
            </a:r>
            <a:r>
              <a:rPr lang="en-US" sz="3200" b="1" dirty="0" err="1" smtClean="0"/>
              <a:t>Verstrengeling</a:t>
            </a:r>
            <a:r>
              <a:rPr lang="en-US" sz="3200" b="1" dirty="0" smtClean="0"/>
              <a:t>”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26" name="Afbeelding 25" descr="verstrengel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5184195"/>
            <a:ext cx="2730514" cy="1673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4052" y="4959170"/>
            <a:ext cx="7677345" cy="1295400"/>
          </a:xfrm>
        </p:spPr>
        <p:txBody>
          <a:bodyPr/>
          <a:lstStyle/>
          <a:p>
            <a:r>
              <a:rPr lang="en-US" sz="4000" b="1" dirty="0" smtClean="0"/>
              <a:t>3. </a:t>
            </a:r>
            <a:r>
              <a:rPr lang="en-US" sz="4000" b="1" dirty="0" err="1" smtClean="0"/>
              <a:t>Zelf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aan</a:t>
            </a:r>
            <a:r>
              <a:rPr lang="en-US" sz="4000" b="1" dirty="0" smtClean="0"/>
              <a:t> de slag met </a:t>
            </a:r>
            <a:r>
              <a:rPr lang="en-US" sz="4000" b="1" dirty="0" err="1" smtClean="0"/>
              <a:t>een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voorbeeldopgave</a:t>
            </a:r>
            <a:endParaRPr lang="en-US" sz="3600" b="1" dirty="0"/>
          </a:p>
        </p:txBody>
      </p:sp>
      <p:pic>
        <p:nvPicPr>
          <p:cNvPr id="5" name="Afbeelding 4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725" y="198884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Voorbeeldopgave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457200" indent="-457200"/>
            <a:r>
              <a:rPr lang="en-US" sz="3200" dirty="0" err="1" smtClean="0"/>
              <a:t>Opgaven</a:t>
            </a:r>
            <a:r>
              <a:rPr lang="en-US" sz="3200" dirty="0" smtClean="0"/>
              <a:t> 4 t/m 7 </a:t>
            </a:r>
            <a:r>
              <a:rPr lang="en-US" sz="3200" dirty="0" err="1" smtClean="0"/>
              <a:t>uit</a:t>
            </a:r>
            <a:r>
              <a:rPr lang="en-US" sz="3200" dirty="0" smtClean="0"/>
              <a:t> de module “</a:t>
            </a:r>
            <a:r>
              <a:rPr lang="en-US" sz="3200" dirty="0" err="1" smtClean="0"/>
              <a:t>rekenen</a:t>
            </a:r>
            <a:r>
              <a:rPr lang="en-US" sz="3200" dirty="0" smtClean="0"/>
              <a:t> met </a:t>
            </a:r>
            <a:r>
              <a:rPr lang="en-US" sz="3200" dirty="0" err="1" smtClean="0"/>
              <a:t>elektronen</a:t>
            </a:r>
            <a:r>
              <a:rPr lang="en-US" sz="3200" dirty="0" smtClean="0"/>
              <a:t>”</a:t>
            </a:r>
          </a:p>
          <a:p>
            <a:pPr marL="457200" indent="-457200"/>
            <a:r>
              <a:rPr lang="en-US" sz="3200" dirty="0" smtClean="0"/>
              <a:t>Begin </a:t>
            </a:r>
            <a:r>
              <a:rPr lang="en-US" sz="3200" dirty="0" err="1" smtClean="0"/>
              <a:t>bij</a:t>
            </a:r>
            <a:r>
              <a:rPr lang="en-US" sz="3200" dirty="0" smtClean="0"/>
              <a:t> het begin; </a:t>
            </a:r>
            <a:r>
              <a:rPr lang="en-US" sz="3200" dirty="0" err="1" smtClean="0"/>
              <a:t>hoeft</a:t>
            </a:r>
            <a:r>
              <a:rPr lang="en-US" sz="3200" dirty="0" smtClean="0"/>
              <a:t>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af</a:t>
            </a:r>
            <a:r>
              <a:rPr lang="en-US" sz="3200" dirty="0" smtClean="0"/>
              <a:t>!</a:t>
            </a:r>
          </a:p>
        </p:txBody>
      </p:sp>
      <p:pic>
        <p:nvPicPr>
          <p:cNvPr id="5" name="Afbeelding 4" descr="afb_jquant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4265" y="3609020"/>
            <a:ext cx="3876920" cy="2998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Deze</a:t>
            </a:r>
            <a:r>
              <a:rPr lang="en-US" sz="2800" dirty="0" smtClean="0"/>
              <a:t> workshop: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i="1" dirty="0" smtClean="0"/>
              <a:t>Hoe </a:t>
            </a:r>
            <a:r>
              <a:rPr lang="en-US" sz="2800" i="1" dirty="0" err="1" smtClean="0"/>
              <a:t>ga</a:t>
            </a:r>
            <a:r>
              <a:rPr lang="en-US" sz="2800" i="1" dirty="0" smtClean="0"/>
              <a:t> je </a:t>
            </a:r>
            <a:r>
              <a:rPr lang="en-US" sz="2800" i="1" dirty="0" err="1" smtClean="0"/>
              <a:t>als</a:t>
            </a:r>
            <a:r>
              <a:rPr lang="en-US" sz="2800" i="1" dirty="0" smtClean="0"/>
              <a:t> docent </a:t>
            </a:r>
            <a:r>
              <a:rPr lang="en-US" sz="2800" i="1" dirty="0" err="1" smtClean="0"/>
              <a:t>om</a:t>
            </a:r>
            <a:r>
              <a:rPr lang="en-US" sz="2800" i="1" dirty="0" smtClean="0"/>
              <a:t> met de </a:t>
            </a:r>
            <a:r>
              <a:rPr lang="en-US" sz="2800" i="1" dirty="0" err="1" smtClean="0"/>
              <a:t>weerstand</a:t>
            </a:r>
            <a:r>
              <a:rPr lang="en-US" sz="2800" i="1" dirty="0" smtClean="0"/>
              <a:t> die </a:t>
            </a:r>
            <a:r>
              <a:rPr lang="en-US" sz="2800" i="1" dirty="0" err="1" smtClean="0"/>
              <a:t>hierdoor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ontstaat</a:t>
            </a:r>
            <a:r>
              <a:rPr lang="en-US" sz="2800" i="1" dirty="0" smtClean="0"/>
              <a:t>?</a:t>
            </a:r>
          </a:p>
        </p:txBody>
      </p:sp>
      <p:pic>
        <p:nvPicPr>
          <p:cNvPr id="6" name="Afbeelding 5" descr="pull-donkey-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688" y="2393885"/>
            <a:ext cx="4728073" cy="261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Nieuw</a:t>
            </a:r>
            <a:r>
              <a:rPr lang="en-US" sz="2800" dirty="0" smtClean="0"/>
              <a:t> </a:t>
            </a:r>
            <a:r>
              <a:rPr lang="en-US" sz="2800" dirty="0" err="1" smtClean="0"/>
              <a:t>lesmateriaal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457200" indent="-457200"/>
            <a:r>
              <a:rPr lang="en-US" sz="2800" dirty="0" smtClean="0"/>
              <a:t>3 modules </a:t>
            </a:r>
            <a:r>
              <a:rPr lang="en-US" sz="2800" dirty="0" err="1" smtClean="0"/>
              <a:t>relativiteit</a:t>
            </a:r>
            <a:r>
              <a:rPr lang="en-US" sz="2800" dirty="0" smtClean="0"/>
              <a:t> (</a:t>
            </a:r>
            <a:r>
              <a:rPr lang="en-US" sz="2800" dirty="0" err="1" smtClean="0"/>
              <a:t>examenstof</a:t>
            </a:r>
            <a:r>
              <a:rPr lang="en-US" sz="2800" dirty="0" smtClean="0"/>
              <a:t>)</a:t>
            </a:r>
          </a:p>
          <a:p>
            <a:pPr marL="457200" indent="-457200"/>
            <a:r>
              <a:rPr lang="en-US" sz="2800" dirty="0" smtClean="0"/>
              <a:t>4 modules quantum (</a:t>
            </a:r>
            <a:r>
              <a:rPr lang="en-US" sz="2800" dirty="0" err="1" smtClean="0"/>
              <a:t>examentraining</a:t>
            </a:r>
            <a:r>
              <a:rPr lang="en-US" sz="2800" dirty="0" smtClean="0"/>
              <a:t>)</a:t>
            </a:r>
          </a:p>
        </p:txBody>
      </p:sp>
      <p:pic>
        <p:nvPicPr>
          <p:cNvPr id="7" name="Afbeelding 6" descr="praktijk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5034" y="3744035"/>
            <a:ext cx="2676191" cy="971429"/>
          </a:xfrm>
          <a:prstGeom prst="rect">
            <a:avLst/>
          </a:prstGeom>
        </p:spPr>
      </p:pic>
      <p:pic>
        <p:nvPicPr>
          <p:cNvPr id="10" name="Afbeelding 9" descr="qu_logo_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3533" y="2586449"/>
            <a:ext cx="2679192" cy="842551"/>
          </a:xfrm>
          <a:prstGeom prst="rect">
            <a:avLst/>
          </a:prstGeom>
        </p:spPr>
      </p:pic>
      <p:pic>
        <p:nvPicPr>
          <p:cNvPr id="11" name="Afbeelding 10" descr="Erik_Verlin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7186" y="2573905"/>
            <a:ext cx="144016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Het </a:t>
            </a:r>
            <a:r>
              <a:rPr lang="en-US" b="1" dirty="0" err="1" smtClean="0"/>
              <a:t>programma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en-US" sz="7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Hoe “</a:t>
            </a:r>
            <a:r>
              <a:rPr lang="en-US" sz="3200" dirty="0" err="1" smtClean="0"/>
              <a:t>verkoop</a:t>
            </a:r>
            <a:r>
              <a:rPr lang="en-US" sz="3200" dirty="0" smtClean="0"/>
              <a:t>” je </a:t>
            </a:r>
            <a:r>
              <a:rPr lang="en-US" sz="3200" dirty="0" err="1" smtClean="0"/>
              <a:t>tegen</a:t>
            </a:r>
            <a:r>
              <a:rPr lang="en-US" sz="3200" dirty="0" smtClean="0"/>
              <a:t>-</a:t>
            </a:r>
            <a:br>
              <a:rPr lang="en-US" sz="3200" dirty="0" smtClean="0"/>
            </a:br>
            <a:r>
              <a:rPr lang="en-US" sz="3200" dirty="0" err="1" smtClean="0"/>
              <a:t>intuïtieve</a:t>
            </a:r>
            <a:r>
              <a:rPr lang="en-US" sz="3200" dirty="0" smtClean="0"/>
              <a:t> </a:t>
            </a:r>
            <a:r>
              <a:rPr lang="en-US" sz="3200" dirty="0" err="1" smtClean="0"/>
              <a:t>fysica</a:t>
            </a:r>
            <a:r>
              <a:rPr lang="en-US" sz="3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voorbeeld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quantummechanica en </a:t>
            </a:r>
            <a:r>
              <a:rPr lang="en-US" sz="3200" dirty="0" err="1" smtClean="0"/>
              <a:t>quantumcomputers</a:t>
            </a: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err="1" smtClean="0"/>
              <a:t>Zelf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de slag met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voorbeeldopgave</a:t>
            </a:r>
            <a:endParaRPr lang="en-US" sz="3200" dirty="0" smtClean="0"/>
          </a:p>
        </p:txBody>
      </p:sp>
      <p:pic>
        <p:nvPicPr>
          <p:cNvPr id="4" name="Afbeelding 3" descr="sched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2310" y="2123855"/>
            <a:ext cx="1781690" cy="1775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4052" y="4959170"/>
            <a:ext cx="7677345" cy="1295400"/>
          </a:xfrm>
        </p:spPr>
        <p:txBody>
          <a:bodyPr/>
          <a:lstStyle/>
          <a:p>
            <a:r>
              <a:rPr lang="en-US" sz="4000" b="1" dirty="0" smtClean="0"/>
              <a:t>1. Hoe “</a:t>
            </a:r>
            <a:r>
              <a:rPr lang="en-US" sz="4000" b="1" dirty="0" err="1" smtClean="0"/>
              <a:t>verkoop</a:t>
            </a:r>
            <a:r>
              <a:rPr lang="en-US" sz="4000" b="1" dirty="0" smtClean="0"/>
              <a:t>” je tegenintuïtieve </a:t>
            </a:r>
            <a:r>
              <a:rPr lang="en-US" sz="4000" b="1" dirty="0" err="1" smtClean="0"/>
              <a:t>fysica</a:t>
            </a:r>
            <a:r>
              <a:rPr lang="en-US" sz="4000" b="1" dirty="0" smtClean="0"/>
              <a:t>?</a:t>
            </a:r>
            <a:endParaRPr lang="en-US" sz="3600" b="1" dirty="0"/>
          </a:p>
        </p:txBody>
      </p:sp>
      <p:pic>
        <p:nvPicPr>
          <p:cNvPr id="5" name="Afbeelding 4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725" y="198884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Quantummechanica: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457200" indent="-457200"/>
            <a:r>
              <a:rPr lang="en-US" sz="2800" dirty="0" err="1" smtClean="0"/>
              <a:t>Deeltjes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golven</a:t>
            </a:r>
            <a:r>
              <a:rPr lang="en-US" sz="2800" dirty="0" smtClean="0"/>
              <a:t>, en </a:t>
            </a:r>
            <a:r>
              <a:rPr lang="en-US" sz="2800" dirty="0" err="1" smtClean="0"/>
              <a:t>omgekeerd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deeltje</a:t>
            </a:r>
            <a:r>
              <a:rPr lang="en-US" sz="2800" dirty="0" smtClean="0"/>
              <a:t> </a:t>
            </a:r>
            <a:r>
              <a:rPr lang="en-US" sz="2800" dirty="0" err="1" smtClean="0"/>
              <a:t>heeft</a:t>
            </a:r>
            <a:r>
              <a:rPr lang="en-US" sz="2800" dirty="0" smtClean="0"/>
              <a:t> </a:t>
            </a:r>
            <a:r>
              <a:rPr lang="en-US" sz="2800" dirty="0" err="1" smtClean="0"/>
              <a:t>geen</a:t>
            </a:r>
            <a:r>
              <a:rPr lang="en-US" sz="2800" dirty="0" smtClean="0"/>
              <a:t> vast </a:t>
            </a:r>
            <a:r>
              <a:rPr lang="en-US" sz="2800" dirty="0" err="1" smtClean="0"/>
              <a:t>bepaalde</a:t>
            </a:r>
            <a:r>
              <a:rPr lang="en-US" sz="2800" dirty="0" smtClean="0"/>
              <a:t> </a:t>
            </a:r>
            <a:r>
              <a:rPr lang="en-US" sz="2800" dirty="0" err="1" smtClean="0"/>
              <a:t>plaats</a:t>
            </a:r>
            <a:r>
              <a:rPr lang="en-US" sz="2800" dirty="0" smtClean="0"/>
              <a:t>, </a:t>
            </a:r>
            <a:r>
              <a:rPr lang="en-US" sz="2800" dirty="0" err="1" smtClean="0"/>
              <a:t>maar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kansverdeling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Onzekerheidsprincipe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Schrödingers</a:t>
            </a:r>
            <a:r>
              <a:rPr lang="en-US" sz="2800" dirty="0" smtClean="0"/>
              <a:t> </a:t>
            </a:r>
            <a:r>
              <a:rPr lang="en-US" sz="2800" dirty="0" err="1" smtClean="0"/>
              <a:t>kat</a:t>
            </a:r>
            <a:endParaRPr lang="en-US" sz="2800" dirty="0" smtClean="0"/>
          </a:p>
        </p:txBody>
      </p:sp>
      <p:pic>
        <p:nvPicPr>
          <p:cNvPr id="8" name="Afbeelding 7" descr="quantum.jpeg"/>
          <p:cNvPicPr>
            <a:picLocks noChangeAspect="1"/>
          </p:cNvPicPr>
          <p:nvPr/>
        </p:nvPicPr>
        <p:blipFill>
          <a:blip r:embed="rId3" cstate="print"/>
          <a:srcRect l="2400" r="2400"/>
          <a:stretch>
            <a:fillRect/>
          </a:stretch>
        </p:blipFill>
        <p:spPr>
          <a:xfrm>
            <a:off x="4363178" y="2393885"/>
            <a:ext cx="1859093" cy="1464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resultaten</a:t>
            </a:r>
            <a:r>
              <a:rPr lang="en-US" sz="2800" dirty="0" smtClean="0"/>
              <a:t> </a:t>
            </a:r>
            <a:r>
              <a:rPr lang="en-US" sz="2800" dirty="0" err="1" smtClean="0"/>
              <a:t>vreemd</a:t>
            </a:r>
            <a:r>
              <a:rPr lang="en-US" sz="2800" dirty="0" smtClean="0"/>
              <a:t> </a:t>
            </a:r>
            <a:r>
              <a:rPr lang="en-US" sz="2800" dirty="0" err="1" smtClean="0"/>
              <a:t>klinken</a:t>
            </a:r>
            <a:r>
              <a:rPr lang="en-US" sz="2800" dirty="0" smtClean="0"/>
              <a:t> </a:t>
            </a:r>
            <a:r>
              <a:rPr lang="en-US" sz="2800" dirty="0" err="1" smtClean="0"/>
              <a:t>betekent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ze</a:t>
            </a:r>
            <a:r>
              <a:rPr lang="en-US" sz="2800" dirty="0" smtClean="0"/>
              <a:t> </a:t>
            </a:r>
            <a:r>
              <a:rPr lang="en-US" sz="2800" dirty="0" err="1" smtClean="0"/>
              <a:t>onjuist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err="1" smtClean="0"/>
              <a:t>Onze</a:t>
            </a:r>
            <a:r>
              <a:rPr lang="en-US" sz="2800" dirty="0" smtClean="0"/>
              <a:t> </a:t>
            </a:r>
            <a:r>
              <a:rPr lang="en-US" sz="2800" dirty="0" err="1" smtClean="0"/>
              <a:t>intuïtie</a:t>
            </a:r>
            <a:r>
              <a:rPr lang="en-US" sz="2800" dirty="0" smtClean="0"/>
              <a:t> is </a:t>
            </a:r>
            <a:r>
              <a:rPr lang="en-US" sz="2800" dirty="0" err="1" smtClean="0"/>
              <a:t>ontstaan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 </a:t>
            </a:r>
            <a:r>
              <a:rPr lang="en-US" sz="2800" dirty="0" err="1" smtClean="0"/>
              <a:t>eeuwenlange</a:t>
            </a:r>
            <a:r>
              <a:rPr lang="en-US" sz="2800" dirty="0" smtClean="0"/>
              <a:t> </a:t>
            </a:r>
            <a:r>
              <a:rPr lang="en-US" sz="2800" dirty="0" err="1" smtClean="0"/>
              <a:t>evolutie</a:t>
            </a:r>
            <a:r>
              <a:rPr lang="en-US" sz="2800" dirty="0" smtClean="0"/>
              <a:t> op “</a:t>
            </a:r>
            <a:r>
              <a:rPr lang="en-US" sz="2800" dirty="0" err="1" smtClean="0"/>
              <a:t>gewone</a:t>
            </a:r>
            <a:r>
              <a:rPr lang="en-US" sz="2800" dirty="0" smtClean="0"/>
              <a:t>” </a:t>
            </a:r>
            <a:r>
              <a:rPr lang="en-US" sz="2800" dirty="0" err="1" smtClean="0"/>
              <a:t>schaal</a:t>
            </a:r>
            <a:r>
              <a:rPr lang="en-US" sz="2800" dirty="0" smtClean="0"/>
              <a:t>.</a:t>
            </a:r>
          </a:p>
        </p:txBody>
      </p:sp>
      <p:pic>
        <p:nvPicPr>
          <p:cNvPr id="5" name="Afbeelding 4" descr="sp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2696" y="4554125"/>
            <a:ext cx="3740057" cy="230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CEL@AYELQONW4C8AILML" val="3423"/>
  <p:tag name="DEFAULTDISPLAYSOURCE" val="\documentclass{article}\pagestyle{empty}&#10;\begin{document}&#10;&#10;\end{document}&#10;"/>
  <p:tag name="EMBEDFONTS" val="1"/>
  <p:tag name="FIRSTMARCEL@NNSRSTXU3W000000" val="4702"/>
</p:tagLst>
</file>

<file path=ppt/theme/theme1.xml><?xml version="1.0" encoding="utf-8"?>
<a:theme xmlns:a="http://schemas.openxmlformats.org/drawingml/2006/main" name="GroovyMa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Eight Track"/>
        <a:ea typeface=""/>
        <a:cs typeface=""/>
      </a:majorFont>
      <a:minorFont>
        <a:latin typeface="Eight Tr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GroovyMan</Template>
  <TotalTime>2325</TotalTime>
  <Words>774</Words>
  <Application>Microsoft Office PowerPoint</Application>
  <PresentationFormat>Diavoorstelling (4:3)</PresentationFormat>
  <Paragraphs>170</Paragraphs>
  <Slides>35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Eight Track</vt:lpstr>
      <vt:lpstr>GroovyMan</vt:lpstr>
      <vt:lpstr>Quantummechanica in de klas</vt:lpstr>
      <vt:lpstr>Nieuwe Natuurkunde</vt:lpstr>
      <vt:lpstr>Nieuwe Natuurkunde</vt:lpstr>
      <vt:lpstr>Nieuwe Natuurkunde</vt:lpstr>
      <vt:lpstr>Nieuwe Natuurkunde</vt:lpstr>
      <vt:lpstr>Het programma</vt:lpstr>
      <vt:lpstr>1. Hoe “verkoop” je tegenintuïtieve fysica?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2. Een voorbeeld: quantummechanica en 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Quantumcomputers</vt:lpstr>
      <vt:lpstr>3. Zelf aan de slag met een voorbeeldopgave</vt:lpstr>
      <vt:lpstr>Voorbeeldopgave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Resurgence of Instantons in String Theory</dc:title>
  <dc:creator>Marcel Vonk</dc:creator>
  <cp:lastModifiedBy>Marcel Vonk</cp:lastModifiedBy>
  <cp:revision>422</cp:revision>
  <dcterms:created xsi:type="dcterms:W3CDTF">2011-03-30T15:55:04Z</dcterms:created>
  <dcterms:modified xsi:type="dcterms:W3CDTF">2014-12-12T22:15:10Z</dcterms:modified>
</cp:coreProperties>
</file>